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58" r:id="rId5"/>
    <p:sldId id="264" r:id="rId6"/>
    <p:sldId id="266" r:id="rId7"/>
    <p:sldId id="268" r:id="rId8"/>
    <p:sldId id="265" r:id="rId9"/>
    <p:sldId id="269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84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11FBD-9BF4-4007-93B9-57DFA5BB785B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E3200-F1FF-487E-BD5C-6D098E350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E1E5-6E04-413B-9117-B8CEF6FC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94972-6D2F-46B4-B7B1-E8F0DC801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18BAB-76C7-4D8F-80F8-D095C15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E07AE-6A77-40AE-82D3-C7C18E2F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320B-4B61-4083-AB96-390D3AF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9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D900-0295-4EA2-829D-C6E62C69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908A2-441E-4D04-9DDD-12AB0BC55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47A62-307F-4DBB-BA04-F757C204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287A-9488-4A1D-9D22-C1765A7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C88B-F35A-4F62-8C1A-36A1296B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5A4F2-C4F5-4AF3-B089-B931D3321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7970D-3F77-43DA-B2AC-DB09B64B4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43EE5-FB63-49CC-AB97-B062FC73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0A4CA-6A9D-4DDA-9C55-41592E42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7A0C-37D2-42F8-BE63-5482CC73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D83D-4CCB-400D-9CEC-47CB8859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B5E7-2F4F-468B-9B3A-CD7E2CF5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65A4-54D8-4FB4-95A2-4C326EBB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CDB6-1F62-4F11-8CE1-F8F07C47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E544-A362-4791-BBB1-A6904E5A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6E7E-B173-428B-9EFF-6A15350C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2239-E810-43D0-84E7-C858C32E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2387D-FB8B-49EA-9FE8-228F4A32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EE92-B0AE-41B4-8C46-D5F402B2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4F23F-EAF1-4B4A-9DDC-C9A4CEB8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4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2771-8D7D-4464-A3A9-C722B9AE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5773-6B18-4EC3-8078-822D464AA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1E113-C104-46DD-B694-3BFEF226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763F4-372A-4907-9415-170B9AAA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DC9AA-FB52-4BE8-9F30-A5C54FAD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0587-E0A5-4357-9B48-F019E44E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0C5A-82EA-44E5-862A-CCA83FD3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FD39-6F9D-4DE0-87E8-70BA28861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B1A7E-0A09-45DC-A7CE-EC912545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ECC44-B310-48AF-B643-BAB623CBA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EC676-424B-4D54-86B6-9B8AFD05E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6FF01-17EF-43C9-A158-D5158674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8A328-9E2A-46FF-899C-CF859581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B8300-C93C-4A96-B9ED-7BCE4CE1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4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81B7-280D-4C2D-BE73-EABD045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36E0C-361E-467C-AEEC-2BD2C7B5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9C570-D2E2-448D-B84E-E67B7538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6DF8D-CBCF-46BD-802E-3B74B1E5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4C8A03-ABA8-4912-AFF4-632E0EE2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67F32-57C8-4775-9BB2-40B90716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7B5A-76E3-4F72-9AB3-8C6E7FC8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7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1942-9273-4B76-8C3F-DA491C97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C2FF8-51DF-4990-9459-293D7BA0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BEAB5-E1A3-4C16-80E3-3BB98A5B0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A3D58-BCEC-4C6A-96FC-7C7A4D58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2DC67-1BC8-47A0-A5C1-877F8124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9E21-F66A-40DD-A1D1-00131903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5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1277-D323-4CDC-AEA6-98772868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53D29-E03A-4E26-ADD4-509150333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F814B-9F03-425F-8F1A-D79E1E4A8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C92FE-B3DB-4F89-8003-EA730D3F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A8642-47F4-4512-B301-656E258D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ADB1-791F-4F70-8A75-BB423D61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7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557EE-F513-46F0-9C79-C9E12DB0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392F5-DCA9-491D-92C4-AAAEFAFB0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39C5A-10E4-48A0-9A3E-9456E4FAA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2576-19D7-4EE5-9568-616C56E2D061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2CBC8-A05C-44EF-AB41-DC86F4330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E247D-6BD0-4AFD-8764-A666DF723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456C0-2E3C-49BA-9C42-1E3FB1D37732}"/>
              </a:ext>
            </a:extLst>
          </p:cNvPr>
          <p:cNvGrpSpPr/>
          <p:nvPr/>
        </p:nvGrpSpPr>
        <p:grpSpPr>
          <a:xfrm>
            <a:off x="6413573" y="4062678"/>
            <a:ext cx="4415058" cy="871028"/>
            <a:chOff x="4271596" y="4152797"/>
            <a:chExt cx="3648808" cy="59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23D0E-3FE3-4DF7-8CCA-7A05ADEF2734}"/>
                </a:ext>
              </a:extLst>
            </p:cNvPr>
            <p:cNvSpPr txBox="1"/>
            <p:nvPr/>
          </p:nvSpPr>
          <p:spPr>
            <a:xfrm>
              <a:off x="4456138" y="4208514"/>
              <a:ext cx="3279724" cy="4834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1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Thuật toán</a:t>
              </a:r>
            </a:p>
            <a:p>
              <a:pPr algn="ctr"/>
              <a:r>
                <a:rPr lang="en-US" sz="2000" b="1" spc="1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leo đồi</a:t>
              </a:r>
              <a:endParaRPr lang="en-US" sz="2000" spc="15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B70460-CA7A-432B-87EF-1EC05F211FDB}"/>
                </a:ext>
              </a:extLst>
            </p:cNvPr>
            <p:cNvSpPr/>
            <p:nvPr/>
          </p:nvSpPr>
          <p:spPr>
            <a:xfrm>
              <a:off x="4271596" y="4152797"/>
              <a:ext cx="3648808" cy="594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27A01E-7427-4086-9352-553AD632EBEF}"/>
              </a:ext>
            </a:extLst>
          </p:cNvPr>
          <p:cNvSpPr txBox="1"/>
          <p:nvPr/>
        </p:nvSpPr>
        <p:spPr>
          <a:xfrm>
            <a:off x="5838636" y="2367049"/>
            <a:ext cx="5515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ARTIFICIAL INTELLIGENCE</a:t>
            </a:r>
            <a:endParaRPr lang="en-US" sz="48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31EFD1BA-1061-438C-AE73-E71524D5B2C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6D0DA-38C0-4319-916A-AE1B328A7111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EB55BF-6944-4EF9-9155-5D1E27BD82F3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4F9D7D-E10A-435B-B068-68F318B51D1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D8D384-4F73-48EB-9045-518D6507F66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2CC9D4-76AF-4232-848D-21ACC7301A0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5E58521E-B451-43FF-9C81-25919BFA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046" y="760483"/>
            <a:ext cx="5125810" cy="6107349"/>
          </a:xfrm>
          <a:prstGeom prst="rect">
            <a:avLst/>
          </a:prstGeom>
          <a:scene3d>
            <a:camera prst="orthographicFront">
              <a:rot lat="0" lon="1079998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62445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70F0AD-9058-4423-AF36-F75B87946A47}"/>
              </a:ext>
            </a:extLst>
          </p:cNvPr>
          <p:cNvGrpSpPr/>
          <p:nvPr/>
        </p:nvGrpSpPr>
        <p:grpSpPr>
          <a:xfrm>
            <a:off x="6462572" y="2846276"/>
            <a:ext cx="4572739" cy="1165449"/>
            <a:chOff x="1080945" y="2846276"/>
            <a:chExt cx="4572739" cy="11654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AEF3B3-B352-4240-88B9-35F5FE95455C}"/>
                </a:ext>
              </a:extLst>
            </p:cNvPr>
            <p:cNvSpPr txBox="1"/>
            <p:nvPr/>
          </p:nvSpPr>
          <p:spPr>
            <a:xfrm>
              <a:off x="1080945" y="2846276"/>
              <a:ext cx="45727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2"/>
                  </a:solidFill>
                  <a:latin typeface="Arial Black" panose="020B0A04020102020204" pitchFamily="34" charset="0"/>
                </a:rPr>
                <a:t>THANK YOU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EDE45C-77A6-48E7-AD38-99BFD54EF01A}"/>
                </a:ext>
              </a:extLst>
            </p:cNvPr>
            <p:cNvSpPr txBox="1"/>
            <p:nvPr/>
          </p:nvSpPr>
          <p:spPr>
            <a:xfrm>
              <a:off x="1254260" y="3642393"/>
              <a:ext cx="4263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1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Watching</a:t>
              </a:r>
              <a:endParaRPr lang="en-US" b="1" spc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16">
            <a:extLst>
              <a:ext uri="{FF2B5EF4-FFF2-40B4-BE49-F238E27FC236}">
                <a16:creationId xmlns:a16="http://schemas.microsoft.com/office/drawing/2014/main" id="{264EF332-B0BF-4EC2-B2A8-2AD2AEA44B53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0F31285-3D02-4F5C-932E-CB73289B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191" y="375995"/>
            <a:ext cx="5627381" cy="60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27B667-8D6A-4341-896D-70909FA302F1}"/>
              </a:ext>
            </a:extLst>
          </p:cNvPr>
          <p:cNvSpPr txBox="1"/>
          <p:nvPr/>
        </p:nvSpPr>
        <p:spPr>
          <a:xfrm>
            <a:off x="3121521" y="5872280"/>
            <a:ext cx="6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</a:rPr>
              <a:t>End!</a:t>
            </a:r>
          </a:p>
        </p:txBody>
      </p:sp>
    </p:spTree>
    <p:extLst>
      <p:ext uri="{BB962C8B-B14F-4D97-AF65-F5344CB8AC3E}">
        <p14:creationId xmlns:p14="http://schemas.microsoft.com/office/powerpoint/2010/main" val="29544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456C0-2E3C-49BA-9C42-1E3FB1D37732}"/>
              </a:ext>
            </a:extLst>
          </p:cNvPr>
          <p:cNvGrpSpPr/>
          <p:nvPr/>
        </p:nvGrpSpPr>
        <p:grpSpPr>
          <a:xfrm>
            <a:off x="847089" y="5982398"/>
            <a:ext cx="5998212" cy="746787"/>
            <a:chOff x="4257889" y="4169142"/>
            <a:chExt cx="3648808" cy="59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23D0E-3FE3-4DF7-8CCA-7A05ADEF2734}"/>
                </a:ext>
              </a:extLst>
            </p:cNvPr>
            <p:cNvSpPr txBox="1"/>
            <p:nvPr/>
          </p:nvSpPr>
          <p:spPr>
            <a:xfrm>
              <a:off x="4456138" y="4287920"/>
              <a:ext cx="3279724" cy="3573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spc="1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SVTH:  Vũ Minh Nghĩa</a:t>
              </a:r>
              <a:endParaRPr lang="en-US" sz="1400" spc="15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B70460-CA7A-432B-87EF-1EC05F211FDB}"/>
                </a:ext>
              </a:extLst>
            </p:cNvPr>
            <p:cNvSpPr/>
            <p:nvPr/>
          </p:nvSpPr>
          <p:spPr>
            <a:xfrm>
              <a:off x="4257889" y="4169142"/>
              <a:ext cx="3648808" cy="594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27A01E-7427-4086-9352-553AD632EBEF}"/>
              </a:ext>
            </a:extLst>
          </p:cNvPr>
          <p:cNvSpPr txBox="1"/>
          <p:nvPr/>
        </p:nvSpPr>
        <p:spPr>
          <a:xfrm>
            <a:off x="703489" y="461018"/>
            <a:ext cx="5515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ARTIFICIAL INTELLIGENCE</a:t>
            </a:r>
            <a:endParaRPr lang="en-US" sz="48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31EFD1BA-1061-438C-AE73-E71524D5B2C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6D0DA-38C0-4319-916A-AE1B328A7111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EB55BF-6944-4EF9-9155-5D1E27BD82F3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4F9D7D-E10A-435B-B068-68F318B51D1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D8D384-4F73-48EB-9045-518D6507F66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2CC9D4-76AF-4232-848D-21ACC7301A0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5E58521E-B451-43FF-9C81-25919BFA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454" y="760483"/>
            <a:ext cx="5125810" cy="610734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24A58C-C403-033A-AE95-27D4EB08743D}"/>
              </a:ext>
            </a:extLst>
          </p:cNvPr>
          <p:cNvGrpSpPr/>
          <p:nvPr/>
        </p:nvGrpSpPr>
        <p:grpSpPr>
          <a:xfrm>
            <a:off x="1329465" y="4499594"/>
            <a:ext cx="4415058" cy="871028"/>
            <a:chOff x="4271596" y="4152797"/>
            <a:chExt cx="3648808" cy="5949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C7096D-EC2A-18EC-956D-6696DFF4F44C}"/>
                </a:ext>
              </a:extLst>
            </p:cNvPr>
            <p:cNvSpPr txBox="1"/>
            <p:nvPr/>
          </p:nvSpPr>
          <p:spPr>
            <a:xfrm>
              <a:off x="4456138" y="4313621"/>
              <a:ext cx="3279724" cy="273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1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Nhóm 7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B9FFC02-49AF-E23B-D4ED-7B0A2B71DFDE}"/>
                </a:ext>
              </a:extLst>
            </p:cNvPr>
            <p:cNvSpPr/>
            <p:nvPr/>
          </p:nvSpPr>
          <p:spPr>
            <a:xfrm>
              <a:off x="4271596" y="4152797"/>
              <a:ext cx="3648808" cy="594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ED1BA6-6829-BBFE-DA38-3FD2F430C260}"/>
              </a:ext>
            </a:extLst>
          </p:cNvPr>
          <p:cNvGrpSpPr/>
          <p:nvPr/>
        </p:nvGrpSpPr>
        <p:grpSpPr>
          <a:xfrm>
            <a:off x="702988" y="2323174"/>
            <a:ext cx="5668012" cy="1714075"/>
            <a:chOff x="4271596" y="4152797"/>
            <a:chExt cx="3648808" cy="5949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F83436-1589-3544-8AF2-2901A043B9B8}"/>
                </a:ext>
              </a:extLst>
            </p:cNvPr>
            <p:cNvSpPr txBox="1"/>
            <p:nvPr/>
          </p:nvSpPr>
          <p:spPr>
            <a:xfrm>
              <a:off x="4456138" y="4199226"/>
              <a:ext cx="3279724" cy="5020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spc="1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Thuật toán</a:t>
              </a:r>
            </a:p>
            <a:p>
              <a:pPr algn="ctr"/>
              <a:r>
                <a:rPr lang="en-US" sz="4400" b="1" spc="1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leo đồi</a:t>
              </a:r>
              <a:endParaRPr lang="en-US" sz="4400" spc="15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01EF24-B199-DD29-B396-1EBA50540FF2}"/>
                </a:ext>
              </a:extLst>
            </p:cNvPr>
            <p:cNvSpPr/>
            <p:nvPr/>
          </p:nvSpPr>
          <p:spPr>
            <a:xfrm>
              <a:off x="4271596" y="4152797"/>
              <a:ext cx="3648808" cy="594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0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38" y="1061530"/>
            <a:ext cx="3957149" cy="546269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AC9819C-9E84-42AD-8256-4361EAEB30DC}"/>
              </a:ext>
            </a:extLst>
          </p:cNvPr>
          <p:cNvGrpSpPr/>
          <p:nvPr/>
        </p:nvGrpSpPr>
        <p:grpSpPr>
          <a:xfrm>
            <a:off x="-2441490" y="-1525528"/>
            <a:ext cx="14126283" cy="7490827"/>
            <a:chOff x="-2441490" y="-1525528"/>
            <a:chExt cx="14126283" cy="74908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BCB63C-BF04-4DEA-9556-71367FE17371}"/>
                </a:ext>
              </a:extLst>
            </p:cNvPr>
            <p:cNvGrpSpPr/>
            <p:nvPr/>
          </p:nvGrpSpPr>
          <p:grpSpPr>
            <a:xfrm>
              <a:off x="4406900" y="1916643"/>
              <a:ext cx="7277893" cy="4048656"/>
              <a:chOff x="4406900" y="1916643"/>
              <a:chExt cx="7277893" cy="404865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DDA5797-2E25-4032-861B-E595DD179A74}"/>
                  </a:ext>
                </a:extLst>
              </p:cNvPr>
              <p:cNvGrpSpPr/>
              <p:nvPr/>
            </p:nvGrpSpPr>
            <p:grpSpPr>
              <a:xfrm>
                <a:off x="4406900" y="1916643"/>
                <a:ext cx="7277893" cy="4048656"/>
                <a:chOff x="-712193" y="537886"/>
                <a:chExt cx="7277893" cy="4048656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F8ADF3-E839-4F4E-B8D9-B6D301167652}"/>
                    </a:ext>
                  </a:extLst>
                </p:cNvPr>
                <p:cNvSpPr txBox="1"/>
                <p:nvPr/>
              </p:nvSpPr>
              <p:spPr>
                <a:xfrm>
                  <a:off x="2487903" y="537886"/>
                  <a:ext cx="394691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800" b="1" i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1. Giới Thiệu</a:t>
                  </a:r>
                  <a:endParaRPr 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Subtitle demo text">
                  <a:extLst>
                    <a:ext uri="{FF2B5EF4-FFF2-40B4-BE49-F238E27FC236}">
                      <a16:creationId xmlns:a16="http://schemas.microsoft.com/office/drawing/2014/main" id="{9189FB0F-097B-4D8F-ACFF-617484C1235E}"/>
                    </a:ext>
                  </a:extLst>
                </p:cNvPr>
                <p:cNvSpPr/>
                <p:nvPr/>
              </p:nvSpPr>
              <p:spPr>
                <a:xfrm>
                  <a:off x="-712193" y="1713961"/>
                  <a:ext cx="7277893" cy="28725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t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1" i="0" u="none" strike="noStrike" cap="none" spc="0" normalizeH="0" baseline="0">
                      <a:ln>
                        <a:noFill/>
                      </a:ln>
                      <a:solidFill>
                        <a:srgbClr val="19204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"/>
                    </a:defRPr>
                  </a:lvl1pPr>
                  <a:lvl2pPr marL="0" marR="0" indent="22860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1" i="0" u="none" strike="noStrike" cap="none" spc="0" normalizeH="0" baseline="0">
                      <a:ln>
                        <a:noFill/>
                      </a:ln>
                      <a:solidFill>
                        <a:srgbClr val="19204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"/>
                    </a:defRPr>
                  </a:lvl2pPr>
                  <a:lvl3pPr marL="0" marR="0" indent="45720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1" i="0" u="none" strike="noStrike" cap="none" spc="0" normalizeH="0" baseline="0">
                      <a:ln>
                        <a:noFill/>
                      </a:ln>
                      <a:solidFill>
                        <a:srgbClr val="19204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"/>
                    </a:defRPr>
                  </a:lvl3pPr>
                  <a:lvl4pPr marL="0" marR="0" indent="68580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1" i="0" u="none" strike="noStrike" cap="none" spc="0" normalizeH="0" baseline="0">
                      <a:ln>
                        <a:noFill/>
                      </a:ln>
                      <a:solidFill>
                        <a:srgbClr val="19204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"/>
                    </a:defRPr>
                  </a:lvl4pPr>
                  <a:lvl5pPr marL="0" marR="0" indent="91440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1" i="0" u="none" strike="noStrike" cap="none" spc="0" normalizeH="0" baseline="0">
                      <a:ln>
                        <a:noFill/>
                      </a:ln>
                      <a:solidFill>
                        <a:srgbClr val="19204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"/>
                    </a:defRPr>
                  </a:lvl5pPr>
                  <a:lvl6pPr marL="0" marR="0" indent="114300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1" i="0" u="none" strike="noStrike" cap="none" spc="0" normalizeH="0" baseline="0">
                      <a:ln>
                        <a:noFill/>
                      </a:ln>
                      <a:solidFill>
                        <a:srgbClr val="19204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"/>
                    </a:defRPr>
                  </a:lvl6pPr>
                  <a:lvl7pPr marL="0" marR="0" indent="137160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1" i="0" u="none" strike="noStrike" cap="none" spc="0" normalizeH="0" baseline="0">
                      <a:ln>
                        <a:noFill/>
                      </a:ln>
                      <a:solidFill>
                        <a:srgbClr val="19204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"/>
                    </a:defRPr>
                  </a:lvl7pPr>
                  <a:lvl8pPr marL="0" marR="0" indent="160020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1" i="0" u="none" strike="noStrike" cap="none" spc="0" normalizeH="0" baseline="0">
                      <a:ln>
                        <a:noFill/>
                      </a:ln>
                      <a:solidFill>
                        <a:srgbClr val="19204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"/>
                    </a:defRPr>
                  </a:lvl8pPr>
                  <a:lvl9pPr marL="0" marR="0" indent="182880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1" i="0" u="none" strike="noStrike" cap="none" spc="0" normalizeH="0" baseline="0">
                      <a:ln>
                        <a:noFill/>
                      </a:ln>
                      <a:solidFill>
                        <a:srgbClr val="19204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"/>
                    </a:defRPr>
                  </a:lvl9pPr>
                </a:lstStyle>
                <a:p>
                  <a:pPr marL="285750" indent="-285750" algn="r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sz="1800" b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Giải thuật leo đồi tên tiếng anh là Hill Climbing</a:t>
                  </a:r>
                </a:p>
                <a:p>
                  <a:pPr marL="285750" indent="-285750" algn="r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sz="1800" b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Ra đời vào năm 1984 bởi Pearl</a:t>
                  </a:r>
                </a:p>
                <a:p>
                  <a:pPr marL="285750" indent="-285750" algn="r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sz="1800" b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Kỹ thuật tối ưu toán học của việc tìm kiếm cục bộ</a:t>
                  </a:r>
                </a:p>
                <a:p>
                  <a:pPr marL="285750" indent="-285750" algn="r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sz="1800" b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Tìm kiếm một trạng thái tốt hơn trạng thái hiện tại để mở rộng </a:t>
                  </a:r>
                </a:p>
                <a:p>
                  <a:pPr marL="285750" indent="-285750" algn="r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sz="1800" b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Để biết trạng thái tiếp theo nào lớn hơn nó dùng một hàm H để xác định trạng thái nào là tốt nhất</a:t>
                  </a:r>
                </a:p>
                <a:p>
                  <a:pPr algn="r"/>
                  <a:endParaRPr lang="en-US" sz="18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7EC1955-9E2E-4F13-A3F0-A6CE44B81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9027" y="2788817"/>
                <a:ext cx="1181100" cy="0"/>
              </a:xfrm>
              <a:prstGeom prst="line">
                <a:avLst/>
              </a:prstGeom>
              <a:noFill/>
              <a:ln w="381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51A23E-C5D5-4B74-9E5B-0BACB46FEA50}"/>
                </a:ext>
              </a:extLst>
            </p:cNvPr>
            <p:cNvSpPr txBox="1"/>
            <p:nvPr/>
          </p:nvSpPr>
          <p:spPr>
            <a:xfrm>
              <a:off x="-2441490" y="-1525528"/>
              <a:ext cx="61341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03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4D7E6CD-1743-4B6C-B4E3-CC1D0E86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994441"/>
            <a:ext cx="3139735" cy="36065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8A4E8AC-4FF4-4A47-86FD-7CD0566E0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8784" y="-400209"/>
            <a:ext cx="2947898" cy="450177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0BEBA9B-DA37-43CB-AB26-33DA10F82CA4}"/>
              </a:ext>
            </a:extLst>
          </p:cNvPr>
          <p:cNvGrpSpPr/>
          <p:nvPr/>
        </p:nvGrpSpPr>
        <p:grpSpPr>
          <a:xfrm>
            <a:off x="846731" y="698953"/>
            <a:ext cx="10190044" cy="4933843"/>
            <a:chOff x="628303" y="2188779"/>
            <a:chExt cx="5859866" cy="32416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1A91D8-FB77-4178-955F-42E68E5538FA}"/>
                </a:ext>
              </a:extLst>
            </p:cNvPr>
            <p:cNvGrpSpPr/>
            <p:nvPr/>
          </p:nvGrpSpPr>
          <p:grpSpPr>
            <a:xfrm>
              <a:off x="628303" y="2188779"/>
              <a:ext cx="5859866" cy="3241656"/>
              <a:chOff x="724479" y="1157731"/>
              <a:chExt cx="5859866" cy="324165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40741D-8F58-42AB-961B-CED565D37E42}"/>
                  </a:ext>
                </a:extLst>
              </p:cNvPr>
              <p:cNvSpPr txBox="1"/>
              <p:nvPr/>
            </p:nvSpPr>
            <p:spPr>
              <a:xfrm>
                <a:off x="724479" y="1157731"/>
                <a:ext cx="30267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>
                    <a:solidFill>
                      <a:schemeClr val="bg1"/>
                    </a:solidFill>
                  </a:rPr>
                  <a:t>2. </a:t>
                </a:r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Mã Giả</a:t>
                </a:r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Subtitle demo text">
                <a:extLst>
                  <a:ext uri="{FF2B5EF4-FFF2-40B4-BE49-F238E27FC236}">
                    <a16:creationId xmlns:a16="http://schemas.microsoft.com/office/drawing/2014/main" id="{6D5263F4-44CD-4629-B582-F43EADC95527}"/>
                  </a:ext>
                </a:extLst>
              </p:cNvPr>
              <p:cNvSpPr/>
              <p:nvPr/>
            </p:nvSpPr>
            <p:spPr>
              <a:xfrm>
                <a:off x="785302" y="1966045"/>
                <a:ext cx="5799043" cy="2433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Procedure Hill Climbing Search; 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begin 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	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1.Khởi tạo danh sách L chỉ chứa trạng thái ban đầu; 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 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2.loop do </a:t>
                </a:r>
                <a:endParaRPr lang="en-US" sz="1800" b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		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2.1 if L rỗng then 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		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{Thông báo tìm kiếm thất bại; stop}; 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	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2.2 Loại trạng thái u ở đầu danh sách L</a:t>
                </a:r>
                <a:r>
                  <a:rPr lang="en-US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;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	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2.3 Nếu u là trạng thái kết thúc then 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		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{Thông báo tìm kiếm thành công; stop};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		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2.4 for mỗi trạng thái v kề u do Lưu v vào danh sách L</a:t>
                </a:r>
                <a:r>
                  <a:rPr lang="en-US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; 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	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2.5 Sắp xếp L1 theo thứ tự tăng dần của hàm đánh giá; </a:t>
                </a:r>
                <a:endParaRPr lang="en-US" sz="1800" b="0" i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	</a:t>
                </a:r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2.6 Chuyển L1 vào đầu danh sách L;</a:t>
                </a:r>
                <a:endParaRPr lang="en-US" sz="1800" b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vi-VN" sz="18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end,</a:t>
                </a:r>
                <a:endParaRPr lang="en-US" sz="18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8706E1-28DC-4849-A125-755AE9B2FFF1}"/>
                </a:ext>
              </a:extLst>
            </p:cNvPr>
            <p:cNvCxnSpPr>
              <a:cxnSpLocks/>
            </p:cNvCxnSpPr>
            <p:nvPr/>
          </p:nvCxnSpPr>
          <p:spPr>
            <a:xfrm>
              <a:off x="910641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77EF2D1-0015-4540-AAA4-D8D79B47417E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4F887-09E1-4D30-B923-DD16B04DD484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21A4C-760C-4084-B239-58DDA7ABD36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F1C7D5-3B8A-4128-8BD6-A81C4571486E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20E5956-50A9-493E-859D-9ACEF097391A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EC3805-2EC1-479A-AC57-0875ACE2C610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690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2898DD-AE57-467A-87E8-59CC99B561F2}"/>
              </a:ext>
            </a:extLst>
          </p:cNvPr>
          <p:cNvGrpSpPr/>
          <p:nvPr/>
        </p:nvGrpSpPr>
        <p:grpSpPr>
          <a:xfrm>
            <a:off x="1130300" y="634365"/>
            <a:ext cx="5422900" cy="4711664"/>
            <a:chOff x="779557" y="1916643"/>
            <a:chExt cx="3904521" cy="330890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47C612-5D62-4B0C-884D-BA8BDB7DB890}"/>
                </a:ext>
              </a:extLst>
            </p:cNvPr>
            <p:cNvGrpSpPr/>
            <p:nvPr/>
          </p:nvGrpSpPr>
          <p:grpSpPr>
            <a:xfrm>
              <a:off x="779557" y="1916643"/>
              <a:ext cx="3904521" cy="3308907"/>
              <a:chOff x="875733" y="885595"/>
              <a:chExt cx="3904521" cy="33089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CA4CE-F61C-41A3-B62F-3F0D8B75E2A4}"/>
                  </a:ext>
                </a:extLst>
              </p:cNvPr>
              <p:cNvSpPr txBox="1"/>
              <p:nvPr/>
            </p:nvSpPr>
            <p:spPr>
              <a:xfrm>
                <a:off x="875733" y="885595"/>
                <a:ext cx="25122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 VÍ DỤ</a:t>
                </a:r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Subtitle demo text">
                <a:extLst>
                  <a:ext uri="{FF2B5EF4-FFF2-40B4-BE49-F238E27FC236}">
                    <a16:creationId xmlns:a16="http://schemas.microsoft.com/office/drawing/2014/main" id="{28D08EAA-14CC-4CA7-8D7D-4EEAAC224384}"/>
                  </a:ext>
                </a:extLst>
              </p:cNvPr>
              <p:cNvSpPr/>
              <p:nvPr/>
            </p:nvSpPr>
            <p:spPr>
              <a:xfrm>
                <a:off x="875733" y="2699722"/>
                <a:ext cx="3904521" cy="1494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Input:</a:t>
                </a:r>
              </a:p>
              <a:p>
                <a:pPr>
                  <a:lnSpc>
                    <a:spcPct val="150000"/>
                  </a:lnSpc>
                </a:pPr>
                <a:r>
                  <a:rPr lang="pt-BR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h(A)=40,h(B)=35, h(C)=37, h(D)=30, h(E)=28, 	h(I)=25, h(G)=19, h(k) =20 ,h(M)=17,h(Y)=0.</a:t>
                </a:r>
                <a:endParaRPr lang="en-US" sz="1800" b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Đ</a:t>
                </a:r>
                <a:r>
                  <a:rPr lang="vi-VN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ường </a:t>
                </a:r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đ</a:t>
                </a:r>
                <a:r>
                  <a:rPr lang="vi-VN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 ngắn nhất từ A đến Y.</a:t>
                </a:r>
                <a:r>
                  <a:rPr lang="en-US" sz="1800" b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A61CA0-4095-4475-BCB6-31348CAC40BF}"/>
                </a:ext>
              </a:extLst>
            </p:cNvPr>
            <p:cNvCxnSpPr>
              <a:cxnSpLocks/>
            </p:cNvCxnSpPr>
            <p:nvPr/>
          </p:nvCxnSpPr>
          <p:spPr>
            <a:xfrm>
              <a:off x="779557" y="2512329"/>
              <a:ext cx="1682463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" name="Subtitle demo text">
            <a:extLst>
              <a:ext uri="{FF2B5EF4-FFF2-40B4-BE49-F238E27FC236}">
                <a16:creationId xmlns:a16="http://schemas.microsoft.com/office/drawing/2014/main" id="{038A97BF-30FD-457E-924A-F7D9A42AE209}"/>
              </a:ext>
            </a:extLst>
          </p:cNvPr>
          <p:cNvSpPr/>
          <p:nvPr/>
        </p:nvSpPr>
        <p:spPr>
          <a:xfrm>
            <a:off x="1255839" y="1670920"/>
            <a:ext cx="5226719" cy="656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9pPr>
          </a:lstStyle>
          <a:p>
            <a:r>
              <a:rPr lang="en-US" sz="18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  đường đi ngắn nhất từ A đến Y bằng giải thuật leo đồi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5C18C-1245-D952-5E8F-7931B21D5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6272" y="1000327"/>
            <a:ext cx="5226719" cy="448988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036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FC94D-6F65-4C12-A356-DACF95D43CA7}"/>
              </a:ext>
            </a:extLst>
          </p:cNvPr>
          <p:cNvGrpSpPr/>
          <p:nvPr/>
        </p:nvGrpSpPr>
        <p:grpSpPr>
          <a:xfrm>
            <a:off x="634636" y="598850"/>
            <a:ext cx="7874364" cy="1302034"/>
            <a:chOff x="6971936" y="1791697"/>
            <a:chExt cx="4581974" cy="14433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72AA45-2211-4603-9FB0-61432E5834C8}"/>
                </a:ext>
              </a:extLst>
            </p:cNvPr>
            <p:cNvGrpSpPr/>
            <p:nvPr/>
          </p:nvGrpSpPr>
          <p:grpSpPr>
            <a:xfrm>
              <a:off x="6971936" y="1791697"/>
              <a:ext cx="4581974" cy="1443397"/>
              <a:chOff x="1852843" y="412940"/>
              <a:chExt cx="4581974" cy="144339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45597D-D854-43F8-A5B6-E8BF9DAFFBB7}"/>
                  </a:ext>
                </a:extLst>
              </p:cNvPr>
              <p:cNvSpPr txBox="1"/>
              <p:nvPr/>
            </p:nvSpPr>
            <p:spPr>
              <a:xfrm>
                <a:off x="1852843" y="412940"/>
                <a:ext cx="18261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i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VÍ DỤ</a:t>
                </a:r>
                <a:endParaRPr lang="en-US" sz="4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Subtitle demo text">
                <a:extLst>
                  <a:ext uri="{FF2B5EF4-FFF2-40B4-BE49-F238E27FC236}">
                    <a16:creationId xmlns:a16="http://schemas.microsoft.com/office/drawing/2014/main" id="{E6E050F5-476C-4587-BCD2-4CBE3BDCC5CE}"/>
                  </a:ext>
                </a:extLst>
              </p:cNvPr>
              <p:cNvSpPr/>
              <p:nvPr/>
            </p:nvSpPr>
            <p:spPr>
              <a:xfrm>
                <a:off x="1852843" y="1401414"/>
                <a:ext cx="4581974" cy="454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r"/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Bước 1 : cho điểm xuất phát vào trong open ta được open={A}.</a:t>
                </a:r>
                <a:endParaRPr lang="en-US" sz="2000" b="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530CD5-756F-4FC2-8435-50D0AE99A3DE}"/>
                </a:ext>
              </a:extLst>
            </p:cNvPr>
            <p:cNvCxnSpPr>
              <a:cxnSpLocks/>
            </p:cNvCxnSpPr>
            <p:nvPr/>
          </p:nvCxnSpPr>
          <p:spPr>
            <a:xfrm>
              <a:off x="6971936" y="2605764"/>
              <a:ext cx="1826141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Freeform 16">
            <a:extLst>
              <a:ext uri="{FF2B5EF4-FFF2-40B4-BE49-F238E27FC236}">
                <a16:creationId xmlns:a16="http://schemas.microsoft.com/office/drawing/2014/main" id="{49B87766-C00E-4EA1-BCC5-762B17F86451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76D3D6-01AB-4CE6-A762-91A5CF3CF41D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02D2A62-02C6-42CD-BECA-33C26DD47B91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6562D69-45C4-4AB7-B8D8-515EB809DEBD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E42B0E-EB0A-4B95-972C-3AA8F0256EA6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FD027D-9A8D-44B5-BF6F-608F0D21B90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95E925D-68FD-88B8-B25D-A83604D61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98859"/>
              </p:ext>
            </p:extLst>
          </p:nvPr>
        </p:nvGraphicFramePr>
        <p:xfrm>
          <a:off x="1676400" y="206752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14799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493539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178456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818486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14446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Lặp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Kề 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44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  <a:r>
                        <a:rPr lang="en-US" strike="noStrike" baseline="3000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980724"/>
                  </a:ext>
                </a:extLst>
              </a:tr>
            </a:tbl>
          </a:graphicData>
        </a:graphic>
      </p:graphicFrame>
      <p:sp>
        <p:nvSpPr>
          <p:cNvPr id="33" name="Subtitle demo text">
            <a:extLst>
              <a:ext uri="{FF2B5EF4-FFF2-40B4-BE49-F238E27FC236}">
                <a16:creationId xmlns:a16="http://schemas.microsoft.com/office/drawing/2014/main" id="{CF6AABD3-5C8B-9D08-BEFA-B061C277D8CA}"/>
              </a:ext>
            </a:extLst>
          </p:cNvPr>
          <p:cNvSpPr/>
          <p:nvPr/>
        </p:nvSpPr>
        <p:spPr>
          <a:xfrm>
            <a:off x="1574436" y="2919428"/>
            <a:ext cx="8229964" cy="1025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9pPr>
          </a:lstStyle>
          <a:p>
            <a:pPr algn="r"/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Bước 2 : lấy đỉnh đầu của open là A</a:t>
            </a:r>
            <a:r>
              <a:rPr lang="en-US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ra và xét các cạnh kề với</a:t>
            </a:r>
            <a:r>
              <a:rPr lang="en-US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ta có các đỉnh B</a:t>
            </a:r>
            <a:r>
              <a:rPr lang="vi-VN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,C</a:t>
            </a:r>
            <a:r>
              <a:rPr lang="vi-VN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37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,D</a:t>
            </a:r>
            <a:r>
              <a:rPr lang="vi-VN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,E</a:t>
            </a:r>
            <a:r>
              <a:rPr lang="vi-VN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28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.sắp xếp theo thứ tự tăng dần trong hàm đánh giá L rồi đưa chúng vào hàm open ta được open={E</a:t>
            </a:r>
            <a:r>
              <a:rPr lang="vi-VN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28</a:t>
            </a:r>
            <a:r>
              <a:rPr lang="en-US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</a:t>
            </a:r>
            <a:r>
              <a:rPr lang="vi-VN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-US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vi-VN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,C</a:t>
            </a:r>
            <a:r>
              <a:rPr lang="vi-VN" sz="2000" b="0" i="0" baseline="3000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37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}.</a:t>
            </a:r>
            <a:endParaRPr lang="en-US" sz="2000" b="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65297707-C597-505E-814E-AA66E8BE4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4492"/>
              </p:ext>
            </p:extLst>
          </p:nvPr>
        </p:nvGraphicFramePr>
        <p:xfrm>
          <a:off x="1676400" y="4206119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361018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777562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676949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156810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788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Lặp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Kề 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24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</a:t>
                      </a:r>
                      <a:r>
                        <a:rPr lang="en-US" strike="noStrike" baseline="3000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4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</a:t>
                      </a:r>
                      <a:r>
                        <a:rPr lang="en-US" strike="noStrike" baseline="300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9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FC94D-6F65-4C12-A356-DACF95D43CA7}"/>
              </a:ext>
            </a:extLst>
          </p:cNvPr>
          <p:cNvGrpSpPr/>
          <p:nvPr/>
        </p:nvGrpSpPr>
        <p:grpSpPr>
          <a:xfrm>
            <a:off x="634636" y="598850"/>
            <a:ext cx="10126129" cy="1859222"/>
            <a:chOff x="6971936" y="1791697"/>
            <a:chExt cx="5892242" cy="20610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72AA45-2211-4603-9FB0-61432E5834C8}"/>
                </a:ext>
              </a:extLst>
            </p:cNvPr>
            <p:cNvGrpSpPr/>
            <p:nvPr/>
          </p:nvGrpSpPr>
          <p:grpSpPr>
            <a:xfrm>
              <a:off x="6971936" y="1791697"/>
              <a:ext cx="5892242" cy="2061080"/>
              <a:chOff x="1852843" y="412940"/>
              <a:chExt cx="5892242" cy="206108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45597D-D854-43F8-A5B6-E8BF9DAFFBB7}"/>
                  </a:ext>
                </a:extLst>
              </p:cNvPr>
              <p:cNvSpPr txBox="1"/>
              <p:nvPr/>
            </p:nvSpPr>
            <p:spPr>
              <a:xfrm>
                <a:off x="1852843" y="412940"/>
                <a:ext cx="18261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i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VÍ DỤ</a:t>
                </a:r>
                <a:endParaRPr lang="en-US" sz="4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Subtitle demo text">
                <a:extLst>
                  <a:ext uri="{FF2B5EF4-FFF2-40B4-BE49-F238E27FC236}">
                    <a16:creationId xmlns:a16="http://schemas.microsoft.com/office/drawing/2014/main" id="{E6E050F5-476C-4587-BCD2-4CBE3BDCC5CE}"/>
                  </a:ext>
                </a:extLst>
              </p:cNvPr>
              <p:cNvSpPr/>
              <p:nvPr/>
            </p:nvSpPr>
            <p:spPr>
              <a:xfrm>
                <a:off x="1852843" y="1336713"/>
                <a:ext cx="5892242" cy="1137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r"/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Bước 3 : lấy đỉnh đầu của open là E</a:t>
                </a:r>
                <a:r>
                  <a:rPr lang="vi-VN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8</a:t>
                </a:r>
                <a:r>
                  <a:rPr lang="vi-VN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ra và xét các cạnh kề với E</a:t>
                </a:r>
                <a:r>
                  <a:rPr lang="vi-VN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8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ta có các cạnh G</a:t>
                </a:r>
                <a:r>
                  <a:rPr lang="en-US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19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,Y</a:t>
                </a:r>
                <a:r>
                  <a:rPr lang="en-US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.sắp xếp theo thứ tự tăng dần trong hàm đánh giá L rồi đưa chúng vào hàm op</a:t>
                </a:r>
                <a:r>
                  <a:rPr lang="en-US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en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ta được open={Y</a:t>
                </a:r>
                <a:r>
                  <a:rPr lang="en-US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, G</a:t>
                </a:r>
                <a:r>
                  <a:rPr lang="en-US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19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, D</a:t>
                </a:r>
                <a:r>
                  <a:rPr lang="vi-VN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  <a:r>
                  <a:rPr lang="en-US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, B</a:t>
                </a:r>
                <a:r>
                  <a:rPr lang="vi-VN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35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,C</a:t>
                </a:r>
                <a:r>
                  <a:rPr lang="vi-VN" sz="2000" b="0" i="0" baseline="30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37</a:t>
                </a:r>
                <a:r>
                  <a:rPr lang="vi-VN" sz="2000" b="0" i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}.</a:t>
                </a:r>
                <a:endParaRPr lang="en-US" sz="2000" b="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530CD5-756F-4FC2-8435-50D0AE99A3DE}"/>
                </a:ext>
              </a:extLst>
            </p:cNvPr>
            <p:cNvCxnSpPr>
              <a:cxnSpLocks/>
            </p:cNvCxnSpPr>
            <p:nvPr/>
          </p:nvCxnSpPr>
          <p:spPr>
            <a:xfrm>
              <a:off x="6971936" y="2605764"/>
              <a:ext cx="1826141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Freeform 16">
            <a:extLst>
              <a:ext uri="{FF2B5EF4-FFF2-40B4-BE49-F238E27FC236}">
                <a16:creationId xmlns:a16="http://schemas.microsoft.com/office/drawing/2014/main" id="{49B87766-C00E-4EA1-BCC5-762B17F86451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76D3D6-01AB-4CE6-A762-91A5CF3CF41D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02D2A62-02C6-42CD-BECA-33C26DD47B91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6562D69-45C4-4AB7-B8D8-515EB809DEBD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E42B0E-EB0A-4B95-972C-3AA8F0256EA6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FD027D-9A8D-44B5-BF6F-608F0D21B90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65297707-C597-505E-814E-AA66E8BE4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23815"/>
              </p:ext>
            </p:extLst>
          </p:nvPr>
        </p:nvGraphicFramePr>
        <p:xfrm>
          <a:off x="1172450" y="2449432"/>
          <a:ext cx="9575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132">
                  <a:extLst>
                    <a:ext uri="{9D8B030D-6E8A-4147-A177-3AD203B41FA5}">
                      <a16:colId xmlns:a16="http://schemas.microsoft.com/office/drawing/2014/main" val="3136101805"/>
                    </a:ext>
                  </a:extLst>
                </a:gridCol>
                <a:gridCol w="1913167">
                  <a:extLst>
                    <a:ext uri="{9D8B030D-6E8A-4147-A177-3AD203B41FA5}">
                      <a16:colId xmlns:a16="http://schemas.microsoft.com/office/drawing/2014/main" val="577756258"/>
                    </a:ext>
                  </a:extLst>
                </a:gridCol>
                <a:gridCol w="1913167">
                  <a:extLst>
                    <a:ext uri="{9D8B030D-6E8A-4147-A177-3AD203B41FA5}">
                      <a16:colId xmlns:a16="http://schemas.microsoft.com/office/drawing/2014/main" val="1967694976"/>
                    </a:ext>
                  </a:extLst>
                </a:gridCol>
                <a:gridCol w="1749094">
                  <a:extLst>
                    <a:ext uri="{9D8B030D-6E8A-4147-A177-3AD203B41FA5}">
                      <a16:colId xmlns:a16="http://schemas.microsoft.com/office/drawing/2014/main" val="2415681078"/>
                    </a:ext>
                  </a:extLst>
                </a:gridCol>
                <a:gridCol w="2077240">
                  <a:extLst>
                    <a:ext uri="{9D8B030D-6E8A-4147-A177-3AD203B41FA5}">
                      <a16:colId xmlns:a16="http://schemas.microsoft.com/office/drawing/2014/main" val="341788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Lặp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Kề 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24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</a:t>
                      </a:r>
                      <a:r>
                        <a:rPr lang="en-US" strike="noStrike" baseline="3000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4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</a:t>
                      </a:r>
                      <a:r>
                        <a:rPr lang="en-US" strike="noStrike" baseline="300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9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endParaRPr lang="en-US" strike="noStrike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G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G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595650"/>
                  </a:ext>
                </a:extLst>
              </a:tr>
            </a:tbl>
          </a:graphicData>
        </a:graphic>
      </p:graphicFrame>
      <p:sp>
        <p:nvSpPr>
          <p:cNvPr id="2" name="Subtitle demo text">
            <a:extLst>
              <a:ext uri="{FF2B5EF4-FFF2-40B4-BE49-F238E27FC236}">
                <a16:creationId xmlns:a16="http://schemas.microsoft.com/office/drawing/2014/main" id="{8FDA8DE9-E80B-B8FB-7EAF-BDDA93891CE9}"/>
              </a:ext>
            </a:extLst>
          </p:cNvPr>
          <p:cNvSpPr/>
          <p:nvPr/>
        </p:nvSpPr>
        <p:spPr>
          <a:xfrm>
            <a:off x="1049501" y="4029737"/>
            <a:ext cx="8229964" cy="410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9pPr>
          </a:lstStyle>
          <a:p>
            <a:pPr algn="r"/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Bước 4 : lấy đỉnh đầu của open là </a:t>
            </a:r>
            <a:r>
              <a:rPr lang="vi-VN" sz="2000" b="0" i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sz="2000" b="0" i="0" baseline="3000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vi-VN" sz="2000" b="0" i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mà </a:t>
            </a:r>
            <a:r>
              <a:rPr lang="vi-VN" sz="2000" b="0" i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sz="2000" b="0" i="0" baseline="3000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vi-VN" sz="20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là đích nên tìm kiếm kết thúc.</a:t>
            </a:r>
            <a:endParaRPr lang="en-US" sz="2000" b="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34">
            <a:extLst>
              <a:ext uri="{FF2B5EF4-FFF2-40B4-BE49-F238E27FC236}">
                <a16:creationId xmlns:a16="http://schemas.microsoft.com/office/drawing/2014/main" id="{F50B99CD-E4DF-7E9A-0F1F-98548B936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23180"/>
              </p:ext>
            </p:extLst>
          </p:nvPr>
        </p:nvGraphicFramePr>
        <p:xfrm>
          <a:off x="1172450" y="4506274"/>
          <a:ext cx="95883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648">
                  <a:extLst>
                    <a:ext uri="{9D8B030D-6E8A-4147-A177-3AD203B41FA5}">
                      <a16:colId xmlns:a16="http://schemas.microsoft.com/office/drawing/2014/main" val="3136101805"/>
                    </a:ext>
                  </a:extLst>
                </a:gridCol>
                <a:gridCol w="1913167">
                  <a:extLst>
                    <a:ext uri="{9D8B030D-6E8A-4147-A177-3AD203B41FA5}">
                      <a16:colId xmlns:a16="http://schemas.microsoft.com/office/drawing/2014/main" val="577756258"/>
                    </a:ext>
                  </a:extLst>
                </a:gridCol>
                <a:gridCol w="1913167">
                  <a:extLst>
                    <a:ext uri="{9D8B030D-6E8A-4147-A177-3AD203B41FA5}">
                      <a16:colId xmlns:a16="http://schemas.microsoft.com/office/drawing/2014/main" val="1967694976"/>
                    </a:ext>
                  </a:extLst>
                </a:gridCol>
                <a:gridCol w="1749094">
                  <a:extLst>
                    <a:ext uri="{9D8B030D-6E8A-4147-A177-3AD203B41FA5}">
                      <a16:colId xmlns:a16="http://schemas.microsoft.com/office/drawing/2014/main" val="2415681078"/>
                    </a:ext>
                  </a:extLst>
                </a:gridCol>
                <a:gridCol w="2077240">
                  <a:extLst>
                    <a:ext uri="{9D8B030D-6E8A-4147-A177-3AD203B41FA5}">
                      <a16:colId xmlns:a16="http://schemas.microsoft.com/office/drawing/2014/main" val="341788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Lặp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Kề 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24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</a:t>
                      </a:r>
                      <a:r>
                        <a:rPr lang="en-US" strike="noStrike" baseline="3000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4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</a:t>
                      </a:r>
                      <a:r>
                        <a:rPr lang="en-US" strike="noStrike" baseline="300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9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endParaRPr lang="en-US" strike="noStrike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G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G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59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trike="noStrike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D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</a:t>
                      </a:r>
                      <a:r>
                        <a:rPr lang="vi-VN" sz="18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,C</a:t>
                      </a:r>
                      <a:r>
                        <a:rPr lang="vi-VN" sz="1800" b="0" i="0" baseline="300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332913"/>
                  </a:ext>
                </a:extLst>
              </a:tr>
            </a:tbl>
          </a:graphicData>
        </a:graphic>
      </p:graphicFrame>
      <p:sp>
        <p:nvSpPr>
          <p:cNvPr id="3" name="Subtitle demo text">
            <a:extLst>
              <a:ext uri="{FF2B5EF4-FFF2-40B4-BE49-F238E27FC236}">
                <a16:creationId xmlns:a16="http://schemas.microsoft.com/office/drawing/2014/main" id="{33ED5449-204B-8BA6-AABC-C95B0302F3A5}"/>
              </a:ext>
            </a:extLst>
          </p:cNvPr>
          <p:cNvSpPr/>
          <p:nvPr/>
        </p:nvSpPr>
        <p:spPr>
          <a:xfrm>
            <a:off x="1574434" y="6427241"/>
            <a:ext cx="3699042" cy="379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19204A"/>
                </a:solidFill>
                <a:effectLst/>
                <a:uFillTx/>
                <a:latin typeface="+mn-lt"/>
                <a:ea typeface="+mn-ea"/>
                <a:cs typeface="+mn-cs"/>
                <a:sym typeface="Roboto"/>
              </a:defRPr>
            </a:lvl9pPr>
          </a:lstStyle>
          <a:p>
            <a:pPr algn="r"/>
            <a:r>
              <a:rPr lang="en-US" sz="1800" b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Đường đi ngắn nhất là A-&gt;E-&gt;Y</a:t>
            </a:r>
            <a:endParaRPr lang="en-US" sz="1800" b="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0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6199320-2B33-4151-A0A0-F7CB8569B3E4}"/>
              </a:ext>
            </a:extLst>
          </p:cNvPr>
          <p:cNvSpPr txBox="1"/>
          <p:nvPr/>
        </p:nvSpPr>
        <p:spPr>
          <a:xfrm>
            <a:off x="700819" y="1990367"/>
            <a:ext cx="106636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Ưu điểm của thuật toán : Nhanh, Đơn giản, Hiệu quả trong không gian tìm kiếm nhỏ, ít lồi lõm</a:t>
            </a:r>
            <a:endParaRPr lang="en-US" sz="3200" b="0" i="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465D9E-5E0C-48E1-B0D6-59BFE16BC3B0}"/>
              </a:ext>
            </a:extLst>
          </p:cNvPr>
          <p:cNvSpPr txBox="1"/>
          <p:nvPr/>
        </p:nvSpPr>
        <p:spPr>
          <a:xfrm>
            <a:off x="764175" y="3567060"/>
            <a:ext cx="106636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Khuyết điểm của thuật toán : Khó tìm thấy trạng thái đích nếu như không gian tìm kiếm rất lớn, có nhiều điểm tối ưu cục bộ</a:t>
            </a:r>
            <a:endParaRPr lang="en-US" sz="3200" b="0" i="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63323D-0DA8-4AA8-9D58-E0E203262E80}"/>
              </a:ext>
            </a:extLst>
          </p:cNvPr>
          <p:cNvSpPr txBox="1"/>
          <p:nvPr/>
        </p:nvSpPr>
        <p:spPr>
          <a:xfrm>
            <a:off x="1236884" y="432900"/>
            <a:ext cx="4416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 Nhận xét giải thuật</a:t>
            </a:r>
            <a:endParaRPr lang="en-US" sz="32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5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1225875-B8B8-4C94-ADAD-AE2A07B0C87C}"/>
              </a:ext>
            </a:extLst>
          </p:cNvPr>
          <p:cNvSpPr txBox="1"/>
          <p:nvPr/>
        </p:nvSpPr>
        <p:spPr>
          <a:xfrm>
            <a:off x="7131548" y="2400022"/>
            <a:ext cx="45441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Ví dụ Bài Toán 8 Con Hậu (8-Queens)</a:t>
            </a:r>
            <a:endParaRPr lang="en-US" sz="1600" b="0" i="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199320-2B33-4151-A0A0-F7CB8569B3E4}"/>
              </a:ext>
            </a:extLst>
          </p:cNvPr>
          <p:cNvSpPr txBox="1"/>
          <p:nvPr/>
        </p:nvSpPr>
        <p:spPr>
          <a:xfrm>
            <a:off x="916651" y="1182672"/>
            <a:ext cx="9905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6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Hill Climbing có thể được áp dụng cho bất kỳ bài toán nào mà các trạng thái hiện tại cho phép thực hiện một hàm đánh giá chính xác.</a:t>
            </a:r>
            <a:endParaRPr lang="en-US" sz="1600" b="0" i="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465D9E-5E0C-48E1-B0D6-59BFE16BC3B0}"/>
              </a:ext>
            </a:extLst>
          </p:cNvPr>
          <p:cNvSpPr txBox="1"/>
          <p:nvPr/>
        </p:nvSpPr>
        <p:spPr>
          <a:xfrm>
            <a:off x="884839" y="2260735"/>
            <a:ext cx="4544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600" b="0" i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Ví dụ như bài toán nhân viên bán hàng đi du lịch (the travelling salesman problem).</a:t>
            </a:r>
            <a:endParaRPr lang="en-US" sz="1600" b="0" i="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63323D-0DA8-4AA8-9D58-E0E203262E80}"/>
              </a:ext>
            </a:extLst>
          </p:cNvPr>
          <p:cNvSpPr txBox="1"/>
          <p:nvPr/>
        </p:nvSpPr>
        <p:spPr>
          <a:xfrm>
            <a:off x="612510" y="432900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b="1" i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 Ứng dựng của thuật toán</a:t>
            </a:r>
            <a:endParaRPr lang="en-US" sz="32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760CD22-770C-EDEF-D132-1E0555C7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9" y="3279967"/>
            <a:ext cx="5265317" cy="2110533"/>
          </a:xfrm>
          <a:prstGeom prst="rect">
            <a:avLst/>
          </a:prstGeom>
        </p:spPr>
      </p:pic>
      <p:pic>
        <p:nvPicPr>
          <p:cNvPr id="1028" name="Picture 4" descr="8puzzle4">
            <a:extLst>
              <a:ext uri="{FF2B5EF4-FFF2-40B4-BE49-F238E27FC236}">
                <a16:creationId xmlns:a16="http://schemas.microsoft.com/office/drawing/2014/main" id="{39F7197B-2389-67FC-F067-B62345C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69" y="2860719"/>
            <a:ext cx="273367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81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807</Words>
  <Application>Microsoft Office PowerPoint</Application>
  <PresentationFormat>Widescreen</PresentationFormat>
  <Paragraphs>108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VU MINH NGHIA</cp:lastModifiedBy>
  <cp:revision>21</cp:revision>
  <dcterms:created xsi:type="dcterms:W3CDTF">2021-12-28T15:11:28Z</dcterms:created>
  <dcterms:modified xsi:type="dcterms:W3CDTF">2022-10-05T16:13:46Z</dcterms:modified>
</cp:coreProperties>
</file>